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8813800" cy="660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955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228600" algn="ctr" defTabSz="3955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457200" algn="ctr" defTabSz="3955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685800" algn="ctr" defTabSz="3955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914400" algn="ctr" defTabSz="3955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1143000" algn="ctr" defTabSz="3955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1371600" algn="ctr" defTabSz="3955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1600200" algn="ctr" defTabSz="3955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1828800" algn="ctr" defTabSz="39555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12" name="本文レベル1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926960" y="4006254"/>
            <a:ext cx="4959880" cy="21669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/>
          <p:nvPr>
            <p:ph type="body" sz="quarter" idx="14"/>
          </p:nvPr>
        </p:nvSpPr>
        <p:spPr>
          <a:xfrm>
            <a:off x="1926960" y="3011487"/>
            <a:ext cx="4959880" cy="292101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1800"/>
            </a:lvl1pPr>
          </a:lstStyle>
          <a:p>
            <a:pPr/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/>
          <p:nvPr>
            <p:ph type="pic" idx="13"/>
          </p:nvPr>
        </p:nvSpPr>
        <p:spPr>
          <a:xfrm>
            <a:off x="1325033" y="990599"/>
            <a:ext cx="6163734" cy="4622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イメージ"/>
          <p:cNvSpPr/>
          <p:nvPr>
            <p:ph type="pic" sz="half" idx="13"/>
          </p:nvPr>
        </p:nvSpPr>
        <p:spPr>
          <a:xfrm>
            <a:off x="2095500" y="1309621"/>
            <a:ext cx="4622801" cy="279896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タイトルテキスト"/>
          <p:cNvSpPr txBox="1"/>
          <p:nvPr>
            <p:ph type="title"/>
          </p:nvPr>
        </p:nvSpPr>
        <p:spPr>
          <a:xfrm>
            <a:off x="1926960" y="4174794"/>
            <a:ext cx="4959880" cy="674159"/>
          </a:xfrm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22" name="本文レベル1…"/>
          <p:cNvSpPr txBox="1"/>
          <p:nvPr>
            <p:ph type="body" sz="quarter" idx="1"/>
          </p:nvPr>
        </p:nvSpPr>
        <p:spPr>
          <a:xfrm>
            <a:off x="1926960" y="4854971"/>
            <a:ext cx="4959880" cy="535716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/>
          <p:nvPr>
            <p:ph type="title"/>
          </p:nvPr>
        </p:nvSpPr>
        <p:spPr>
          <a:xfrm>
            <a:off x="1926960" y="2519494"/>
            <a:ext cx="4959880" cy="1565012"/>
          </a:xfrm>
          <a:prstGeom prst="rect">
            <a:avLst/>
          </a:prstGeom>
        </p:spPr>
        <p:txBody>
          <a:bodyPr anchor="ctr"/>
          <a:lstStyle/>
          <a:p>
            <a:pPr/>
            <a:r>
              <a:t>タイトルテキスト</a:t>
            </a:r>
          </a:p>
        </p:txBody>
      </p:sp>
      <p:sp>
        <p:nvSpPr>
          <p:cNvPr id="3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/>
          <p:nvPr>
            <p:ph type="pic" sz="quarter" idx="13"/>
          </p:nvPr>
        </p:nvSpPr>
        <p:spPr>
          <a:xfrm>
            <a:off x="4509227" y="1291563"/>
            <a:ext cx="2528095" cy="38944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タイトルテキスト"/>
          <p:cNvSpPr txBox="1"/>
          <p:nvPr>
            <p:ph type="title"/>
          </p:nvPr>
        </p:nvSpPr>
        <p:spPr>
          <a:xfrm>
            <a:off x="1776478" y="1291563"/>
            <a:ext cx="2528095" cy="1890052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40" name="本文レベル1…"/>
          <p:cNvSpPr txBox="1"/>
          <p:nvPr>
            <p:ph type="body" sz="quarter" idx="1"/>
          </p:nvPr>
        </p:nvSpPr>
        <p:spPr>
          <a:xfrm>
            <a:off x="1776478" y="3229768"/>
            <a:ext cx="2528095" cy="1950245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/>
          <p:nvPr>
            <p:ph type="title"/>
          </p:nvPr>
        </p:nvSpPr>
        <p:spPr>
          <a:xfrm>
            <a:off x="1776478" y="1110985"/>
            <a:ext cx="5260844" cy="1023277"/>
          </a:xfrm>
          <a:prstGeom prst="rect">
            <a:avLst/>
          </a:prstGeom>
        </p:spPr>
        <p:txBody>
          <a:bodyPr anchor="ctr"/>
          <a:lstStyle/>
          <a:p>
            <a:pPr/>
            <a:r>
              <a:t>タイトルテキスト</a:t>
            </a:r>
          </a:p>
        </p:txBody>
      </p:sp>
      <p:sp>
        <p:nvSpPr>
          <p:cNvPr id="49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/>
          <p:nvPr>
            <p:ph type="title"/>
          </p:nvPr>
        </p:nvSpPr>
        <p:spPr>
          <a:xfrm>
            <a:off x="1776478" y="1110985"/>
            <a:ext cx="5260844" cy="1023277"/>
          </a:xfrm>
          <a:prstGeom prst="rect">
            <a:avLst/>
          </a:prstGeom>
        </p:spPr>
        <p:txBody>
          <a:bodyPr anchor="ctr"/>
          <a:lstStyle/>
          <a:p>
            <a:pPr/>
            <a:r>
              <a:t>タイトルテキスト</a:t>
            </a:r>
          </a:p>
        </p:txBody>
      </p:sp>
      <p:sp>
        <p:nvSpPr>
          <p:cNvPr id="57" name="本文レベル1…"/>
          <p:cNvSpPr txBox="1"/>
          <p:nvPr>
            <p:ph type="body" sz="half" idx="1"/>
          </p:nvPr>
        </p:nvSpPr>
        <p:spPr>
          <a:xfrm>
            <a:off x="1776478" y="2218531"/>
            <a:ext cx="5260844" cy="2979540"/>
          </a:xfrm>
          <a:prstGeom prst="rect">
            <a:avLst/>
          </a:prstGeom>
        </p:spPr>
        <p:txBody>
          <a:bodyPr anchor="ctr"/>
          <a:lstStyle>
            <a:lvl1pPr marL="250031" indent="-250031" algn="l">
              <a:spcBef>
                <a:spcPts val="2800"/>
              </a:spcBef>
              <a:buSzPct val="145000"/>
              <a:buChar char="•"/>
              <a:defRPr sz="1800"/>
            </a:lvl1pPr>
            <a:lvl2pPr marL="694531" indent="-250031" algn="l">
              <a:spcBef>
                <a:spcPts val="2800"/>
              </a:spcBef>
              <a:buSzPct val="145000"/>
              <a:buChar char="•"/>
              <a:defRPr sz="1800"/>
            </a:lvl2pPr>
            <a:lvl3pPr marL="1139031" indent="-250031" algn="l">
              <a:spcBef>
                <a:spcPts val="2800"/>
              </a:spcBef>
              <a:buSzPct val="145000"/>
              <a:buChar char="•"/>
              <a:defRPr sz="1800"/>
            </a:lvl3pPr>
            <a:lvl4pPr marL="1583531" indent="-250031" algn="l">
              <a:spcBef>
                <a:spcPts val="2800"/>
              </a:spcBef>
              <a:buSzPct val="145000"/>
              <a:buChar char="•"/>
              <a:defRPr sz="1800"/>
            </a:lvl4pPr>
            <a:lvl5pPr marL="2028031" indent="-250031" algn="l">
              <a:spcBef>
                <a:spcPts val="2800"/>
              </a:spcBef>
              <a:buSzPct val="145000"/>
              <a:buChar char="•"/>
              <a:defRPr sz="18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/>
          <p:nvPr>
            <p:ph type="pic" sz="quarter" idx="13"/>
          </p:nvPr>
        </p:nvSpPr>
        <p:spPr>
          <a:xfrm>
            <a:off x="4509227" y="2218531"/>
            <a:ext cx="2528095" cy="297954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タイトルテキスト"/>
          <p:cNvSpPr txBox="1"/>
          <p:nvPr>
            <p:ph type="title"/>
          </p:nvPr>
        </p:nvSpPr>
        <p:spPr>
          <a:xfrm>
            <a:off x="1776478" y="1110985"/>
            <a:ext cx="5260844" cy="1023277"/>
          </a:xfrm>
          <a:prstGeom prst="rect">
            <a:avLst/>
          </a:prstGeom>
        </p:spPr>
        <p:txBody>
          <a:bodyPr anchor="ctr"/>
          <a:lstStyle/>
          <a:p>
            <a:pPr/>
            <a:r>
              <a:t>タイトルテキスト</a:t>
            </a:r>
          </a:p>
        </p:txBody>
      </p:sp>
      <p:sp>
        <p:nvSpPr>
          <p:cNvPr id="67" name="本文レベル1…"/>
          <p:cNvSpPr txBox="1"/>
          <p:nvPr>
            <p:ph type="body" sz="quarter" idx="1"/>
          </p:nvPr>
        </p:nvSpPr>
        <p:spPr>
          <a:xfrm>
            <a:off x="1776478" y="2218531"/>
            <a:ext cx="2528095" cy="2979540"/>
          </a:xfrm>
          <a:prstGeom prst="rect">
            <a:avLst/>
          </a:prstGeom>
        </p:spPr>
        <p:txBody>
          <a:bodyPr anchor="ctr"/>
          <a:lstStyle>
            <a:lvl1pPr marL="195942" indent="-195942" algn="l">
              <a:spcBef>
                <a:spcPts val="2100"/>
              </a:spcBef>
              <a:buSzPct val="145000"/>
              <a:buChar char="•"/>
              <a:defRPr sz="1600"/>
            </a:lvl1pPr>
            <a:lvl2pPr marL="538842" indent="-195942" algn="l">
              <a:spcBef>
                <a:spcPts val="2100"/>
              </a:spcBef>
              <a:buSzPct val="145000"/>
              <a:buChar char="•"/>
              <a:defRPr sz="1600"/>
            </a:lvl2pPr>
            <a:lvl3pPr marL="881742" indent="-195942" algn="l">
              <a:spcBef>
                <a:spcPts val="2100"/>
              </a:spcBef>
              <a:buSzPct val="145000"/>
              <a:buChar char="•"/>
              <a:defRPr sz="1600"/>
            </a:lvl3pPr>
            <a:lvl4pPr marL="1224642" indent="-195942" algn="l">
              <a:spcBef>
                <a:spcPts val="2100"/>
              </a:spcBef>
              <a:buSzPct val="145000"/>
              <a:buChar char="•"/>
              <a:defRPr sz="1600"/>
            </a:lvl4pPr>
            <a:lvl5pPr marL="1567542" indent="-195942" algn="l">
              <a:spcBef>
                <a:spcPts val="2100"/>
              </a:spcBef>
              <a:buSzPct val="145000"/>
              <a:buChar char="•"/>
              <a:defRPr sz="16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/>
          <p:nvPr>
            <p:ph type="sldNum" sz="quarter" idx="2"/>
          </p:nvPr>
        </p:nvSpPr>
        <p:spPr>
          <a:xfrm>
            <a:off x="4308116" y="5396706"/>
            <a:ext cx="194357" cy="14975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/>
          <p:nvPr>
            <p:ph type="body" sz="half" idx="1"/>
          </p:nvPr>
        </p:nvSpPr>
        <p:spPr>
          <a:xfrm>
            <a:off x="1776478" y="1592527"/>
            <a:ext cx="5260844" cy="3418946"/>
          </a:xfrm>
          <a:prstGeom prst="rect">
            <a:avLst/>
          </a:prstGeom>
        </p:spPr>
        <p:txBody>
          <a:bodyPr anchor="ctr"/>
          <a:lstStyle>
            <a:lvl1pPr marL="250031" indent="-250031" algn="l">
              <a:spcBef>
                <a:spcPts val="2800"/>
              </a:spcBef>
              <a:buSzPct val="145000"/>
              <a:buChar char="•"/>
              <a:defRPr sz="1800"/>
            </a:lvl1pPr>
            <a:lvl2pPr marL="694531" indent="-250031" algn="l">
              <a:spcBef>
                <a:spcPts val="2800"/>
              </a:spcBef>
              <a:buSzPct val="145000"/>
              <a:buChar char="•"/>
              <a:defRPr sz="1800"/>
            </a:lvl2pPr>
            <a:lvl3pPr marL="1139031" indent="-250031" algn="l">
              <a:spcBef>
                <a:spcPts val="2800"/>
              </a:spcBef>
              <a:buSzPct val="145000"/>
              <a:buChar char="•"/>
              <a:defRPr sz="1800"/>
            </a:lvl3pPr>
            <a:lvl4pPr marL="1583531" indent="-250031" algn="l">
              <a:spcBef>
                <a:spcPts val="2800"/>
              </a:spcBef>
              <a:buSzPct val="145000"/>
              <a:buChar char="•"/>
              <a:defRPr sz="1800"/>
            </a:lvl4pPr>
            <a:lvl5pPr marL="2028031" indent="-250031" algn="l">
              <a:spcBef>
                <a:spcPts val="2800"/>
              </a:spcBef>
              <a:buSzPct val="145000"/>
              <a:buChar char="•"/>
              <a:defRPr sz="18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/>
          <p:nvPr>
            <p:ph type="pic" sz="quarter" idx="13"/>
          </p:nvPr>
        </p:nvSpPr>
        <p:spPr>
          <a:xfrm>
            <a:off x="4509227" y="3404327"/>
            <a:ext cx="2528095" cy="17877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イメージ"/>
          <p:cNvSpPr/>
          <p:nvPr>
            <p:ph type="pic" sz="quarter" idx="14"/>
          </p:nvPr>
        </p:nvSpPr>
        <p:spPr>
          <a:xfrm>
            <a:off x="4509227" y="1411948"/>
            <a:ext cx="2528095" cy="17877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イメージ"/>
          <p:cNvSpPr/>
          <p:nvPr>
            <p:ph type="pic" sz="quarter" idx="15"/>
          </p:nvPr>
        </p:nvSpPr>
        <p:spPr>
          <a:xfrm>
            <a:off x="1776478" y="1411948"/>
            <a:ext cx="2528095" cy="37801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/>
          <p:nvPr>
            <p:ph type="title"/>
          </p:nvPr>
        </p:nvSpPr>
        <p:spPr>
          <a:xfrm>
            <a:off x="1926960" y="1767085"/>
            <a:ext cx="4959880" cy="15650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077" tIns="24077" rIns="24077" bIns="24077" anchor="b">
            <a:normAutofit fontScale="100000" lnSpcReduction="0"/>
          </a:bodyPr>
          <a:lstStyle/>
          <a:p>
            <a:pPr/>
            <a:r>
              <a:t>タイトルテキスト</a:t>
            </a:r>
          </a:p>
        </p:txBody>
      </p:sp>
      <p:sp>
        <p:nvSpPr>
          <p:cNvPr id="3" name="本文レベル1…"/>
          <p:cNvSpPr txBox="1"/>
          <p:nvPr>
            <p:ph type="body" idx="1"/>
          </p:nvPr>
        </p:nvSpPr>
        <p:spPr>
          <a:xfrm>
            <a:off x="1926960" y="3380250"/>
            <a:ext cx="4959880" cy="53571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077" tIns="24077" rIns="24077" bIns="24077">
            <a:normAutofit fontScale="100000" lnSpcReduction="0"/>
          </a:bodyPr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/>
          <p:nvPr>
            <p:ph type="sldNum" sz="quarter" idx="2"/>
          </p:nvPr>
        </p:nvSpPr>
        <p:spPr>
          <a:xfrm>
            <a:off x="4318377" y="5396706"/>
            <a:ext cx="173835" cy="172208"/>
          </a:xfrm>
          <a:prstGeom prst="rect">
            <a:avLst/>
          </a:prstGeom>
          <a:ln w="3175">
            <a:miter lim="400000"/>
          </a:ln>
        </p:spPr>
        <p:txBody>
          <a:bodyPr wrap="none" lIns="24077" tIns="24077" rIns="24077" bIns="24077">
            <a:spAutoFit/>
          </a:bodyPr>
          <a:lstStyle>
            <a:lvl1pPr>
              <a:defRPr sz="8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35560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71120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106680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1422400" algn="ctr" defTabSz="39555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3955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3955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3955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3955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3955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3955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3955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3955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3955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キャリアの棚卸しシート"/>
          <p:cNvSpPr txBox="1"/>
          <p:nvPr/>
        </p:nvSpPr>
        <p:spPr>
          <a:xfrm>
            <a:off x="2700072" y="42539"/>
            <a:ext cx="3413656" cy="3605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4077" tIns="24077" rIns="24077" bIns="24077" anchor="ctr">
            <a:spAutoFit/>
          </a:bodyPr>
          <a:lstStyle>
            <a:lvl1pPr>
              <a:defRPr sz="2400" u="sng"/>
            </a:lvl1pPr>
          </a:lstStyle>
          <a:p>
            <a:pPr/>
            <a:r>
              <a:t>キャリアの棚卸しシート</a:t>
            </a:r>
          </a:p>
        </p:txBody>
      </p:sp>
      <p:graphicFrame>
        <p:nvGraphicFramePr>
          <p:cNvPr id="120" name="表"/>
          <p:cNvGraphicFramePr/>
          <p:nvPr/>
        </p:nvGraphicFramePr>
        <p:xfrm>
          <a:off x="130537" y="568095"/>
          <a:ext cx="8555901" cy="573002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616028"/>
                <a:gridCol w="616028"/>
                <a:gridCol w="4795697"/>
                <a:gridCol w="1255410"/>
                <a:gridCol w="1269560"/>
              </a:tblGrid>
              <a:tr h="424385">
                <a:tc gridSpan="3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経歴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solidFill>
                      <a:srgbClr val="D6D5D5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備わった経験・スキル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miter lim="400000"/>
                    </a:lnT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 hMerge="1">
                  <a:tcPr/>
                </a:tc>
              </a:tr>
              <a:tr h="280664"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年数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5D5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所属・業務内容／実績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業務経験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スキル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1年目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2年目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3年目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4年目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5年目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キャリアの棚卸しシート（事例：商品企画）"/>
          <p:cNvSpPr txBox="1"/>
          <p:nvPr/>
        </p:nvSpPr>
        <p:spPr>
          <a:xfrm>
            <a:off x="1328472" y="42539"/>
            <a:ext cx="6156856" cy="3605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4077" tIns="24077" rIns="24077" bIns="24077" anchor="ctr">
            <a:spAutoFit/>
          </a:bodyPr>
          <a:lstStyle>
            <a:lvl1pPr>
              <a:defRPr sz="2400" u="sng"/>
            </a:lvl1pPr>
          </a:lstStyle>
          <a:p>
            <a:pPr/>
            <a:r>
              <a:t>キャリアの棚卸しシート（事例：商品企画）</a:t>
            </a:r>
          </a:p>
        </p:txBody>
      </p:sp>
      <p:graphicFrame>
        <p:nvGraphicFramePr>
          <p:cNvPr id="123" name="表"/>
          <p:cNvGraphicFramePr/>
          <p:nvPr/>
        </p:nvGraphicFramePr>
        <p:xfrm>
          <a:off x="130537" y="568095"/>
          <a:ext cx="8555901" cy="573002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616028"/>
                <a:gridCol w="616028"/>
                <a:gridCol w="4795697"/>
                <a:gridCol w="1255410"/>
                <a:gridCol w="1269560"/>
              </a:tblGrid>
              <a:tr h="424385">
                <a:tc gridSpan="3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経歴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solidFill>
                      <a:srgbClr val="D6D5D5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備わった経験・スキル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miter lim="400000"/>
                    </a:lnT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 hMerge="1">
                  <a:tcPr/>
                </a:tc>
              </a:tr>
              <a:tr h="280664"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年数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5D5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所属・業務内容／実績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業務経験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スキル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1年目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XX事業部　商品企画課　課長以下8名
・OJTを中心とした、調査計画の立案・実行
・調査会社を活用した消費者調査・分析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商品企画（1年）
調査設計・企画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ビジネスマナー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2年目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・上記業務をコアメンバーとして実施
【実績】属人的に実施されていた調査企画・設計・分析プロセスを体系化・整理し、新人が即時に実行できるようにマニュアル整備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商品企画（2年）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3年目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・関係部門と折衝しながら、XX商品仕様の企画・決定
・商品コンセプトの立案、キャッチコピー作成
【実績】調査に基づくニーズ分析から、子供向け商品コンセプトを提案し商品化決定。販売から3ヶ月で企画台数を上回るXX台を達成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商品企画（3年）
コンセプト立案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コミュニケーション
調整・交渉力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4年目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・需要調査に基づく、商品企画台数・価格の提案
・XX商品開発のスケジュール管理、コスト管理
・係長として新人教育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商品企画（4年）
商品化決定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5年目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キャリアの棚卸しシート（事例：経理財務）"/>
          <p:cNvSpPr txBox="1"/>
          <p:nvPr/>
        </p:nvSpPr>
        <p:spPr>
          <a:xfrm>
            <a:off x="1328472" y="42539"/>
            <a:ext cx="6156856" cy="3605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4077" tIns="24077" rIns="24077" bIns="24077" anchor="ctr">
            <a:spAutoFit/>
          </a:bodyPr>
          <a:lstStyle>
            <a:lvl1pPr>
              <a:defRPr sz="2400" u="sng"/>
            </a:lvl1pPr>
          </a:lstStyle>
          <a:p>
            <a:pPr/>
            <a:r>
              <a:t>キャリアの棚卸しシート（事例：経理財務）</a:t>
            </a:r>
          </a:p>
        </p:txBody>
      </p:sp>
      <p:graphicFrame>
        <p:nvGraphicFramePr>
          <p:cNvPr id="126" name="表"/>
          <p:cNvGraphicFramePr/>
          <p:nvPr/>
        </p:nvGraphicFramePr>
        <p:xfrm>
          <a:off x="130537" y="568095"/>
          <a:ext cx="8555901" cy="573002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616028"/>
                <a:gridCol w="616028"/>
                <a:gridCol w="4795697"/>
                <a:gridCol w="1255410"/>
                <a:gridCol w="1269560"/>
              </a:tblGrid>
              <a:tr h="424385">
                <a:tc gridSpan="3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経歴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solidFill>
                      <a:srgbClr val="D6D5D5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備わった経験・スキル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miter lim="400000"/>
                    </a:lnT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 hMerge="1">
                  <a:tcPr/>
                </a:tc>
              </a:tr>
              <a:tr h="280664"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年数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5D5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所属・業務内容／実績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業務経験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スキル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1年目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経理財務部　経理課　課長以下6名
・伝票処理、仕訳入力
・固定資産管理
・請求書作成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経理財務（1年）
伝票処理・仕訳
固定資産管理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ビジネスマナー
日商簿記３級
Excel表計算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2年目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・上記業務に加え、内部統制監査対応
【実績】請求書作成のマニュアル化とシステム化により業務時間△20%短縮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経理財務（2年）
監査対応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日商簿記２級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3年目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・決算業務（月次・四半期・年次）
　財務諸表作成、経営管理資料の作成
・事業計画・部門予算の管理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経理財務（3年）
決算管理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4年目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・〃
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経理財務（4年）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5年目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・上記業務に加え、ERP導入プロジェクト参画
【実績】ERPシステム導入にあたり、既存の経理業務フローを棚卸し・整理して関係者との調整を行いカスタマイズを最小限に留めた。導入後の決算検証も担当。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経理財務（5年）
ERP導入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コミュニケーション
調整・交渉力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キャリアの棚卸しシート（事例：SE）"/>
          <p:cNvSpPr txBox="1"/>
          <p:nvPr/>
        </p:nvSpPr>
        <p:spPr>
          <a:xfrm>
            <a:off x="1724713" y="42539"/>
            <a:ext cx="5364375" cy="36057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4077" tIns="24077" rIns="24077" bIns="24077" anchor="ctr">
            <a:spAutoFit/>
          </a:bodyPr>
          <a:lstStyle>
            <a:lvl1pPr>
              <a:defRPr sz="2400" u="sng"/>
            </a:lvl1pPr>
          </a:lstStyle>
          <a:p>
            <a:pPr/>
            <a:r>
              <a:t>キャリアの棚卸しシート（事例：SE）</a:t>
            </a:r>
          </a:p>
        </p:txBody>
      </p:sp>
      <p:graphicFrame>
        <p:nvGraphicFramePr>
          <p:cNvPr id="129" name="表"/>
          <p:cNvGraphicFramePr/>
          <p:nvPr/>
        </p:nvGraphicFramePr>
        <p:xfrm>
          <a:off x="130537" y="568095"/>
          <a:ext cx="8555901" cy="573002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616028"/>
                <a:gridCol w="616028"/>
                <a:gridCol w="4795697"/>
                <a:gridCol w="1255410"/>
                <a:gridCol w="1269560"/>
              </a:tblGrid>
              <a:tr h="424385">
                <a:tc gridSpan="3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経歴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  <a:solidFill>
                      <a:srgbClr val="D6D5D5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備わった経験・スキル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miter lim="400000"/>
                    </a:lnT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 hMerge="1">
                  <a:tcPr/>
                </a:tc>
              </a:tr>
              <a:tr h="280664"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年数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5D5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所属・業務内容／実績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rgbClr val="D6D5D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業務経験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2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スキル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2">
                        <a:hueOff val="-85259"/>
                        <a:satOff val="14347"/>
                        <a:lumOff val="22373"/>
                      </a:schemeClr>
                    </a:solidFill>
                  </a:tcPr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1年目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XX機器メーカー向け販売管理システム構築プロジェクト 規模XX名、メンバー
・プログラミング
・単体テスト、結合テスト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SE（1年）
プログラミング
設計テスト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言語：Java、C++
OS : Linux
DB：SQL
開発PF：AWS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2年目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・上記システム開発後のシステム保守メンテナンス、トラブル対応
【実績】アプリ・DBについては自分1人でプログラミングをやりきった。開発後のテストを入念に行い、システム導入後の3ヶ月間でのシステムトラブルは0件。運用面ではトラブルシューティングを整備することで顧客対応力を向上した。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SE（2年）
保守メンテ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コミュニケーション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3年目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XX食品メーカー向け自社ECサイト構築プロジェクト　規模XX名、リーダー
・全体プロジェクトマネジメント
・要件定義
・基本設計、詳細設計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SE（3年）
プロマネ
要件定義
基本・詳細設計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言語：PHP
OS : Windows
DB：SQL
開発PF：Azure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4年目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004676"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latin typeface="ヒラギノ角ゴ ProN W6"/>
                          <a:ea typeface="ヒラギノ角ゴ ProN W6"/>
                          <a:cs typeface="ヒラギノ角ゴ ProN W6"/>
                          <a:sym typeface="ヒラギノ角ゴ ProN W6"/>
                        </a:rPr>
                        <a:t>20xx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787400" algn="l"/>
                        </a:tabLst>
                        <a:defRPr sz="1800"/>
                      </a:pPr>
                      <a:r>
                        <a:rPr sz="1000">
                          <a:sym typeface="ヒラギノ角ゴ ProN W3"/>
                        </a:rPr>
                        <a:t>5年目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ヒラギノ角ゴ ProN W3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4077" tIns="24077" rIns="24077" bIns="24077" numCol="1" spcCol="38100" rtlCol="0" anchor="ctr" upright="0">
        <a:spAutoFit/>
      </a:bodyPr>
      <a:lstStyle>
        <a:defPPr marL="0" marR="0" indent="0" algn="ctr" defTabSz="39555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4077" tIns="24077" rIns="24077" bIns="24077" numCol="1" spcCol="38100" rtlCol="0" anchor="ctr" upright="0">
        <a:spAutoFit/>
      </a:bodyPr>
      <a:lstStyle>
        <a:defPPr marL="0" marR="0" indent="0" algn="ctr" defTabSz="39555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4077" tIns="24077" rIns="24077" bIns="24077" numCol="1" spcCol="38100" rtlCol="0" anchor="ctr" upright="0">
        <a:spAutoFit/>
      </a:bodyPr>
      <a:lstStyle>
        <a:defPPr marL="0" marR="0" indent="0" algn="ctr" defTabSz="39555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4077" tIns="24077" rIns="24077" bIns="24077" numCol="1" spcCol="38100" rtlCol="0" anchor="ctr" upright="0">
        <a:spAutoFit/>
      </a:bodyPr>
      <a:lstStyle>
        <a:defPPr marL="0" marR="0" indent="0" algn="ctr" defTabSz="39555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